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handoutMasterIdLst>
    <p:handoutMasterId r:id="rId11"/>
  </p:handoutMasterIdLst>
  <p:sldIdLst>
    <p:sldId id="256" r:id="rId2"/>
    <p:sldId id="334" r:id="rId3"/>
    <p:sldId id="336" r:id="rId4"/>
    <p:sldId id="335" r:id="rId5"/>
    <p:sldId id="303" r:id="rId6"/>
    <p:sldId id="304" r:id="rId7"/>
    <p:sldId id="294" r:id="rId8"/>
    <p:sldId id="262" r:id="rId9"/>
    <p:sldId id="281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FF0066"/>
    <a:srgbClr val="CC3399"/>
    <a:srgbClr val="006600"/>
    <a:srgbClr val="CC0066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782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8139590-B2E8-424A-9AD6-194EB832FADA}" type="datetimeFigureOut">
              <a:rPr lang="ru-RU"/>
              <a:pPr>
                <a:defRPr/>
              </a:pPr>
              <a:t>26.02.2020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F02B4A3-7783-436E-8A0D-7E33229E2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gray">
          <a:xfrm>
            <a:off x="-9525" y="1447800"/>
            <a:ext cx="9164638" cy="3832225"/>
          </a:xfrm>
          <a:custGeom>
            <a:avLst/>
            <a:gdLst>
              <a:gd name="T0" fmla="*/ 2147483647 w 5773"/>
              <a:gd name="T1" fmla="*/ 2147483647 h 2414"/>
              <a:gd name="T2" fmla="*/ 2147483647 w 5773"/>
              <a:gd name="T3" fmla="*/ 2147483647 h 2414"/>
              <a:gd name="T4" fmla="*/ 2147483647 w 5773"/>
              <a:gd name="T5" fmla="*/ 2147483647 h 2414"/>
              <a:gd name="T6" fmla="*/ 2147483647 w 5773"/>
              <a:gd name="T7" fmla="*/ 2147483647 h 2414"/>
              <a:gd name="T8" fmla="*/ 2147483647 w 5773"/>
              <a:gd name="T9" fmla="*/ 2147483647 h 2414"/>
              <a:gd name="T10" fmla="*/ 2147483647 w 5773"/>
              <a:gd name="T11" fmla="*/ 2147483647 h 2414"/>
              <a:gd name="T12" fmla="*/ 2147483647 w 5773"/>
              <a:gd name="T13" fmla="*/ 2147483647 h 2414"/>
              <a:gd name="T14" fmla="*/ 2147483647 w 5773"/>
              <a:gd name="T15" fmla="*/ 2147483647 h 2414"/>
              <a:gd name="T16" fmla="*/ 2147483647 w 5773"/>
              <a:gd name="T17" fmla="*/ 2147483647 h 24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Freeform 18"/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>
              <a:gd name="T0" fmla="*/ 2147483647 w 5764"/>
              <a:gd name="T1" fmla="*/ 2147483647 h 2057"/>
              <a:gd name="T2" fmla="*/ 2147483647 w 5764"/>
              <a:gd name="T3" fmla="*/ 2147483647 h 2057"/>
              <a:gd name="T4" fmla="*/ 2147483647 w 5764"/>
              <a:gd name="T5" fmla="*/ 2147483647 h 2057"/>
              <a:gd name="T6" fmla="*/ 2147483647 w 5764"/>
              <a:gd name="T7" fmla="*/ 2147483647 h 2057"/>
              <a:gd name="T8" fmla="*/ 2147483647 w 5764"/>
              <a:gd name="T9" fmla="*/ 2147483647 h 2057"/>
              <a:gd name="T10" fmla="*/ 2147483647 w 5764"/>
              <a:gd name="T11" fmla="*/ 2147483647 h 2057"/>
              <a:gd name="T12" fmla="*/ 2147483647 w 5764"/>
              <a:gd name="T13" fmla="*/ 2147483647 h 2057"/>
              <a:gd name="T14" fmla="*/ 2147483647 w 5764"/>
              <a:gd name="T15" fmla="*/ 2147483647 h 2057"/>
              <a:gd name="T16" fmla="*/ 2147483647 w 5764"/>
              <a:gd name="T17" fmla="*/ 2147483647 h 2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7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Oval 21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10" name="Oval 23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24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13" name="Oval 26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27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1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2400" b="1" smtClean="0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0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9A69220-168E-4B8F-B8F3-271DCEE50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459D8-EEDB-4E2B-8A59-5F5E2FCB6E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CB617-E04E-4DAC-A288-9B691AABF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310CD-50D9-4034-AC40-53435988F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BC9FE-9B22-4F02-BEC8-7D0BE7077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975CF-8F66-49C0-929A-295A30EEC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8EDA1-6521-4CA7-9738-5EC29FBD1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E3BC9-F2EA-4E72-B29E-B2346E4E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C6780-DEA3-4621-A630-BFC121F9F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B00B3-6B19-4079-8A01-2D0F33F51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0BF1A-7A0A-4CC0-B102-62F4383E4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BFDCA-B16A-4504-A160-A0F4B7196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p:oleObj spid="_x0000_s1026" name="Image" r:id="rId15" imgW="9561905" imgH="1600000" progId="">
              <p:embed/>
            </p:oleObj>
          </a:graphicData>
        </a:graphic>
      </p:graphicFrame>
      <p:sp>
        <p:nvSpPr>
          <p:cNvPr id="1027" name="Freeform 16"/>
          <p:cNvSpPr>
            <a:spLocks/>
          </p:cNvSpPr>
          <p:nvPr/>
        </p:nvSpPr>
        <p:spPr bwMode="gray">
          <a:xfrm>
            <a:off x="-11113" y="280988"/>
            <a:ext cx="9155113" cy="1620837"/>
          </a:xfrm>
          <a:custGeom>
            <a:avLst/>
            <a:gdLst>
              <a:gd name="T0" fmla="*/ 2147483647 w 5767"/>
              <a:gd name="T1" fmla="*/ 2147483647 h 1021"/>
              <a:gd name="T2" fmla="*/ 2147483647 w 5767"/>
              <a:gd name="T3" fmla="*/ 2147483647 h 1021"/>
              <a:gd name="T4" fmla="*/ 2147483647 w 5767"/>
              <a:gd name="T5" fmla="*/ 2147483647 h 1021"/>
              <a:gd name="T6" fmla="*/ 2147483647 w 5767"/>
              <a:gd name="T7" fmla="*/ 0 h 1021"/>
              <a:gd name="T8" fmla="*/ 2147483647 w 5767"/>
              <a:gd name="T9" fmla="*/ 2147483647 h 1021"/>
              <a:gd name="T10" fmla="*/ 2147483647 w 5767"/>
              <a:gd name="T11" fmla="*/ 2147483647 h 1021"/>
              <a:gd name="T12" fmla="*/ 2147483647 w 5767"/>
              <a:gd name="T13" fmla="*/ 2147483647 h 1021"/>
              <a:gd name="T14" fmla="*/ 2147483647 w 5767"/>
              <a:gd name="T15" fmla="*/ 2147483647 h 1021"/>
              <a:gd name="T16" fmla="*/ 2147483647 w 5767"/>
              <a:gd name="T17" fmla="*/ 2147483647 h 10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8" name="Freeform 17"/>
          <p:cNvSpPr>
            <a:spLocks/>
          </p:cNvSpPr>
          <p:nvPr/>
        </p:nvSpPr>
        <p:spPr bwMode="gray">
          <a:xfrm>
            <a:off x="-20638" y="533400"/>
            <a:ext cx="9161463" cy="1006475"/>
          </a:xfrm>
          <a:custGeom>
            <a:avLst/>
            <a:gdLst>
              <a:gd name="T0" fmla="*/ 2147483647 w 5771"/>
              <a:gd name="T1" fmla="*/ 2147483647 h 634"/>
              <a:gd name="T2" fmla="*/ 2147483647 w 5771"/>
              <a:gd name="T3" fmla="*/ 2147483647 h 634"/>
              <a:gd name="T4" fmla="*/ 2147483647 w 5771"/>
              <a:gd name="T5" fmla="*/ 2147483647 h 634"/>
              <a:gd name="T6" fmla="*/ 2147483647 w 5771"/>
              <a:gd name="T7" fmla="*/ 2147483647 h 634"/>
              <a:gd name="T8" fmla="*/ 2147483647 w 5771"/>
              <a:gd name="T9" fmla="*/ 2147483647 h 634"/>
              <a:gd name="T10" fmla="*/ 2147483647 w 5771"/>
              <a:gd name="T11" fmla="*/ 2147483647 h 634"/>
              <a:gd name="T12" fmla="*/ 2147483647 w 5771"/>
              <a:gd name="T13" fmla="*/ 2147483647 h 634"/>
              <a:gd name="T14" fmla="*/ 2147483647 w 5771"/>
              <a:gd name="T15" fmla="*/ 2147483647 h 634"/>
              <a:gd name="T16" fmla="*/ 2147483647 w 5771"/>
              <a:gd name="T17" fmla="*/ 2147483647 h 6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029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030" name="Group 21"/>
          <p:cNvGrpSpPr>
            <a:grpSpLocks/>
          </p:cNvGrpSpPr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39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031" name="Group 24"/>
          <p:cNvGrpSpPr>
            <a:grpSpLocks/>
          </p:cNvGrpSpPr>
          <p:nvPr/>
        </p:nvGrpSpPr>
        <p:grpSpPr bwMode="auto">
          <a:xfrm>
            <a:off x="171450" y="819150"/>
            <a:ext cx="720725" cy="762000"/>
            <a:chOff x="4992" y="816"/>
            <a:chExt cx="576" cy="576"/>
          </a:xfrm>
        </p:grpSpPr>
        <p:sp>
          <p:nvSpPr>
            <p:cNvPr id="1037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0" name="Oval 26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457DE9E8-DFF1-460A-A98F-633A943C5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827409" y="260648"/>
            <a:ext cx="7824054" cy="5328592"/>
            <a:chOff x="1418" y="4380"/>
            <a:chExt cx="9948" cy="3450"/>
          </a:xfrm>
        </p:grpSpPr>
        <p:sp>
          <p:nvSpPr>
            <p:cNvPr id="3076" name="Овал 1"/>
            <p:cNvSpPr>
              <a:spLocks noChangeArrowheads="1"/>
            </p:cNvSpPr>
            <p:nvPr/>
          </p:nvSpPr>
          <p:spPr bwMode="auto">
            <a:xfrm>
              <a:off x="4623" y="4380"/>
              <a:ext cx="3754" cy="810"/>
            </a:xfrm>
            <a:prstGeom prst="ellipse">
              <a:avLst/>
            </a:pr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Еңбекақы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7" name="Стрелка: влево-вверх 2"/>
            <p:cNvSpPr>
              <a:spLocks/>
            </p:cNvSpPr>
            <p:nvPr/>
          </p:nvSpPr>
          <p:spPr bwMode="auto">
            <a:xfrm rot="13322860">
              <a:off x="5685" y="5285"/>
              <a:ext cx="1479" cy="792"/>
            </a:xfrm>
            <a:custGeom>
              <a:avLst/>
              <a:gdLst>
                <a:gd name="T0" fmla="*/ 0 w 495300"/>
                <a:gd name="T1" fmla="*/ 357188 h 476250"/>
                <a:gd name="T2" fmla="*/ 119063 w 495300"/>
                <a:gd name="T3" fmla="*/ 238125 h 476250"/>
                <a:gd name="T4" fmla="*/ 119063 w 495300"/>
                <a:gd name="T5" fmla="*/ 297656 h 476250"/>
                <a:gd name="T6" fmla="*/ 316706 w 495300"/>
                <a:gd name="T7" fmla="*/ 297656 h 476250"/>
                <a:gd name="T8" fmla="*/ 316706 w 495300"/>
                <a:gd name="T9" fmla="*/ 119063 h 476250"/>
                <a:gd name="T10" fmla="*/ 257175 w 495300"/>
                <a:gd name="T11" fmla="*/ 119063 h 476250"/>
                <a:gd name="T12" fmla="*/ 376238 w 495300"/>
                <a:gd name="T13" fmla="*/ 0 h 476250"/>
                <a:gd name="T14" fmla="*/ 495300 w 495300"/>
                <a:gd name="T15" fmla="*/ 119063 h 476250"/>
                <a:gd name="T16" fmla="*/ 435769 w 495300"/>
                <a:gd name="T17" fmla="*/ 119063 h 476250"/>
                <a:gd name="T18" fmla="*/ 435769 w 495300"/>
                <a:gd name="T19" fmla="*/ 416719 h 476250"/>
                <a:gd name="T20" fmla="*/ 119063 w 495300"/>
                <a:gd name="T21" fmla="*/ 416719 h 476250"/>
                <a:gd name="T22" fmla="*/ 119063 w 495300"/>
                <a:gd name="T23" fmla="*/ 476250 h 476250"/>
                <a:gd name="T24" fmla="*/ 0 w 495300"/>
                <a:gd name="T25" fmla="*/ 357188 h 476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95300" h="476250">
                  <a:moveTo>
                    <a:pt x="0" y="357188"/>
                  </a:moveTo>
                  <a:lnTo>
                    <a:pt x="119063" y="238125"/>
                  </a:lnTo>
                  <a:lnTo>
                    <a:pt x="119063" y="297656"/>
                  </a:lnTo>
                  <a:lnTo>
                    <a:pt x="316706" y="297656"/>
                  </a:lnTo>
                  <a:lnTo>
                    <a:pt x="316706" y="119063"/>
                  </a:lnTo>
                  <a:lnTo>
                    <a:pt x="257175" y="119063"/>
                  </a:lnTo>
                  <a:lnTo>
                    <a:pt x="376238" y="0"/>
                  </a:lnTo>
                  <a:lnTo>
                    <a:pt x="495300" y="119063"/>
                  </a:lnTo>
                  <a:lnTo>
                    <a:pt x="435769" y="119063"/>
                  </a:lnTo>
                  <a:lnTo>
                    <a:pt x="435769" y="416719"/>
                  </a:lnTo>
                  <a:lnTo>
                    <a:pt x="119063" y="416719"/>
                  </a:lnTo>
                  <a:lnTo>
                    <a:pt x="119063" y="476250"/>
                  </a:lnTo>
                  <a:lnTo>
                    <a:pt x="0" y="357188"/>
                  </a:lnTo>
                  <a:close/>
                </a:path>
              </a:pathLst>
            </a:cu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8" name="Надпись 3"/>
            <p:cNvSpPr txBox="1">
              <a:spLocks noChangeArrowheads="1"/>
            </p:cNvSpPr>
            <p:nvPr/>
          </p:nvSpPr>
          <p:spPr bwMode="auto">
            <a:xfrm>
              <a:off x="1418" y="5860"/>
              <a:ext cx="4472" cy="197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kk-KZ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Жұмысшы тұрғысынан: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Бұл жалдамалы жұмысшының табыс алу элементі, өзіне қатысты еңбек ресурсын экономикалық жүзеге асыру нысанының құқығы.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9" name="Надпись 5"/>
            <p:cNvSpPr txBox="1">
              <a:spLocks noChangeArrowheads="1"/>
            </p:cNvSpPr>
            <p:nvPr/>
          </p:nvSpPr>
          <p:spPr bwMode="auto">
            <a:xfrm>
              <a:off x="6637" y="5825"/>
              <a:ext cx="4729" cy="197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kk-KZ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Жұмыс беруші тұрғысынан:</a:t>
              </a:r>
            </a:p>
            <a:p>
              <a:pPr marR="563563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R="563563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өндіріс шығындары</a:t>
              </a:r>
              <a:r>
                <a:rPr kumimoji="0" lang="kk-KZ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</a:t>
              </a:r>
              <a:r>
                <a:rPr kumimoji="0" lang="kk-KZ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элементтерінің бірі болады.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1219200" y="620688"/>
            <a:ext cx="7089343" cy="5329175"/>
            <a:chOff x="1920" y="3140"/>
            <a:chExt cx="8594" cy="4258"/>
          </a:xfrm>
        </p:grpSpPr>
        <p:sp>
          <p:nvSpPr>
            <p:cNvPr id="60419" name="Овал 42"/>
            <p:cNvSpPr>
              <a:spLocks noChangeArrowheads="1"/>
            </p:cNvSpPr>
            <p:nvPr/>
          </p:nvSpPr>
          <p:spPr bwMode="auto">
            <a:xfrm>
              <a:off x="4660" y="3140"/>
              <a:ext cx="3370" cy="1120"/>
            </a:xfrm>
            <a:prstGeom prst="ellipse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Еңбекақы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нысаны</a:t>
              </a:r>
              <a:endPara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0420" name="Стрелка: влево-вверх 43"/>
            <p:cNvSpPr>
              <a:spLocks/>
            </p:cNvSpPr>
            <p:nvPr/>
          </p:nvSpPr>
          <p:spPr bwMode="auto">
            <a:xfrm rot="13322860">
              <a:off x="5623" y="4295"/>
              <a:ext cx="1581" cy="893"/>
            </a:xfrm>
            <a:custGeom>
              <a:avLst/>
              <a:gdLst>
                <a:gd name="T0" fmla="*/ 0 w 495300"/>
                <a:gd name="T1" fmla="*/ 357188 h 476250"/>
                <a:gd name="T2" fmla="*/ 119063 w 495300"/>
                <a:gd name="T3" fmla="*/ 238125 h 476250"/>
                <a:gd name="T4" fmla="*/ 119063 w 495300"/>
                <a:gd name="T5" fmla="*/ 297656 h 476250"/>
                <a:gd name="T6" fmla="*/ 316706 w 495300"/>
                <a:gd name="T7" fmla="*/ 297656 h 476250"/>
                <a:gd name="T8" fmla="*/ 316706 w 495300"/>
                <a:gd name="T9" fmla="*/ 119063 h 476250"/>
                <a:gd name="T10" fmla="*/ 257175 w 495300"/>
                <a:gd name="T11" fmla="*/ 119063 h 476250"/>
                <a:gd name="T12" fmla="*/ 376238 w 495300"/>
                <a:gd name="T13" fmla="*/ 0 h 476250"/>
                <a:gd name="T14" fmla="*/ 495300 w 495300"/>
                <a:gd name="T15" fmla="*/ 119063 h 476250"/>
                <a:gd name="T16" fmla="*/ 435769 w 495300"/>
                <a:gd name="T17" fmla="*/ 119063 h 476250"/>
                <a:gd name="T18" fmla="*/ 435769 w 495300"/>
                <a:gd name="T19" fmla="*/ 416719 h 476250"/>
                <a:gd name="T20" fmla="*/ 119063 w 495300"/>
                <a:gd name="T21" fmla="*/ 416719 h 476250"/>
                <a:gd name="T22" fmla="*/ 119063 w 495300"/>
                <a:gd name="T23" fmla="*/ 476250 h 476250"/>
                <a:gd name="T24" fmla="*/ 0 w 495300"/>
                <a:gd name="T25" fmla="*/ 357188 h 476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95300" h="476250">
                  <a:moveTo>
                    <a:pt x="0" y="357188"/>
                  </a:moveTo>
                  <a:lnTo>
                    <a:pt x="119063" y="238125"/>
                  </a:lnTo>
                  <a:lnTo>
                    <a:pt x="119063" y="297656"/>
                  </a:lnTo>
                  <a:lnTo>
                    <a:pt x="316706" y="297656"/>
                  </a:lnTo>
                  <a:lnTo>
                    <a:pt x="316706" y="119063"/>
                  </a:lnTo>
                  <a:lnTo>
                    <a:pt x="257175" y="119063"/>
                  </a:lnTo>
                  <a:lnTo>
                    <a:pt x="376238" y="0"/>
                  </a:lnTo>
                  <a:lnTo>
                    <a:pt x="495300" y="119063"/>
                  </a:lnTo>
                  <a:lnTo>
                    <a:pt x="435769" y="119063"/>
                  </a:lnTo>
                  <a:lnTo>
                    <a:pt x="435769" y="416719"/>
                  </a:lnTo>
                  <a:lnTo>
                    <a:pt x="119063" y="416719"/>
                  </a:lnTo>
                  <a:lnTo>
                    <a:pt x="119063" y="476250"/>
                  </a:lnTo>
                  <a:lnTo>
                    <a:pt x="0" y="357188"/>
                  </a:lnTo>
                  <a:close/>
                </a:path>
              </a:pathLst>
            </a:cu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421" name="Надпись 44"/>
            <p:cNvSpPr txBox="1">
              <a:spLocks noChangeArrowheads="1"/>
            </p:cNvSpPr>
            <p:nvPr/>
          </p:nvSpPr>
          <p:spPr bwMode="auto">
            <a:xfrm>
              <a:off x="1920" y="4920"/>
              <a:ext cx="3803" cy="24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kk-KZ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Кесімді:</a:t>
              </a:r>
            </a:p>
            <a:p>
              <a:pPr marL="457200" marR="0" lvl="1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өнімнің әрбір данасына төлем немесе атқарылған жұмыс көлеміне байланысты.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0422" name="Надпись 45"/>
            <p:cNvSpPr txBox="1">
              <a:spLocks noChangeArrowheads="1"/>
            </p:cNvSpPr>
            <p:nvPr/>
          </p:nvSpPr>
          <p:spPr bwMode="auto">
            <a:xfrm>
              <a:off x="6334" y="4958"/>
              <a:ext cx="4180" cy="244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kk-KZ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Мерзімді: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tabLst/>
              </a:pPr>
              <a:endParaRPr lang="kk-KZ" sz="2000" b="1" dirty="0">
                <a:latin typeface="Times New Roman" pitchFamily="18" charset="0"/>
              </a:endParaRP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tabLst/>
              </a:pPr>
              <a:r>
                <a:rPr kumimoji="0" lang="kk-KZ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жұмыс істеген уақытына төлем, тарифтік жүйемен қарастырылған нормативтік уақытқа байланысты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Еңбекақы төлеудің кесімді нысаны келесі жағдайларда қолданылу тиімді саналады: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39552" y="1700808"/>
            <a:ext cx="8280920" cy="4824904"/>
            <a:chOff x="1030" y="8740"/>
            <a:chExt cx="9796" cy="5708"/>
          </a:xfrm>
        </p:grpSpPr>
        <p:sp>
          <p:nvSpPr>
            <p:cNvPr id="5" name="Прямоугольник 53"/>
            <p:cNvSpPr>
              <a:spLocks noChangeArrowheads="1"/>
            </p:cNvSpPr>
            <p:nvPr/>
          </p:nvSpPr>
          <p:spPr bwMode="auto">
            <a:xfrm>
              <a:off x="1091" y="12147"/>
              <a:ext cx="3431" cy="2301"/>
            </a:xfrm>
            <a:prstGeom prst="rect">
              <a:avLst/>
            </a:prstGeom>
            <a:solidFill>
              <a:srgbClr val="4F81BD"/>
            </a:solidFill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Егер</a:t>
              </a:r>
              <a:r>
                <a:rPr kumimoji="0" lang="kk-KZ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өнім сапасын төмендетпей, техникалық тәртіпті бұзбай, жұмысшының өнім шығару көлемін арттыру мүмкін болса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1030" y="8740"/>
              <a:ext cx="9796" cy="5181"/>
              <a:chOff x="1030" y="8740"/>
              <a:chExt cx="9796" cy="5181"/>
            </a:xfrm>
          </p:grpSpPr>
          <p:sp>
            <p:nvSpPr>
              <p:cNvPr id="7" name="Овал 46"/>
              <p:cNvSpPr>
                <a:spLocks noChangeArrowheads="1"/>
              </p:cNvSpPr>
              <p:nvPr/>
            </p:nvSpPr>
            <p:spPr bwMode="auto">
              <a:xfrm>
                <a:off x="4608" y="11381"/>
                <a:ext cx="2800" cy="937"/>
              </a:xfrm>
              <a:prstGeom prst="ellipse">
                <a:avLst/>
              </a:prstGeom>
              <a:solidFill>
                <a:srgbClr val="4F81BD"/>
              </a:solidFill>
              <a:ln w="25400">
                <a:solidFill>
                  <a:srgbClr val="243F6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sz="20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Кесімді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8" name="Прямоугольник 50"/>
              <p:cNvSpPr>
                <a:spLocks noChangeArrowheads="1"/>
              </p:cNvSpPr>
              <p:nvPr/>
            </p:nvSpPr>
            <p:spPr bwMode="auto">
              <a:xfrm>
                <a:off x="7716" y="12311"/>
                <a:ext cx="3110" cy="1610"/>
              </a:xfrm>
              <a:prstGeom prst="rect">
                <a:avLst/>
              </a:prstGeom>
              <a:solidFill>
                <a:srgbClr val="4F81BD"/>
              </a:solidFill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rPr>
                  <a:t>Еңбекті</a:t>
                </a:r>
                <a:r>
                  <a:rPr kumimoji="0" lang="kk-KZ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rPr>
                  <a:t> нормалау дәлдігі бар болса</a:t>
                </a:r>
                <a:endPara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" name="Прямоугольник 51"/>
              <p:cNvSpPr>
                <a:spLocks noChangeArrowheads="1"/>
              </p:cNvSpPr>
              <p:nvPr/>
            </p:nvSpPr>
            <p:spPr bwMode="auto">
              <a:xfrm>
                <a:off x="5930" y="9202"/>
                <a:ext cx="4385" cy="1756"/>
              </a:xfrm>
              <a:prstGeom prst="rect">
                <a:avLst/>
              </a:prstGeom>
              <a:solidFill>
                <a:srgbClr val="4F81BD"/>
              </a:solidFill>
              <a:ln w="25400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rPr>
                  <a:t>Егер істелген жұмыстың нақты</a:t>
                </a:r>
                <a:r>
                  <a:rPr kumimoji="0" lang="kk-KZ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rPr>
                  <a:t> көлемін есептеу мүмкін болса</a:t>
                </a:r>
                <a:endPara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0" name="Прямоугольник 52"/>
              <p:cNvSpPr>
                <a:spLocks noChangeArrowheads="1"/>
              </p:cNvSpPr>
              <p:nvPr/>
            </p:nvSpPr>
            <p:spPr bwMode="auto">
              <a:xfrm>
                <a:off x="1030" y="8740"/>
                <a:ext cx="3110" cy="2495"/>
              </a:xfrm>
              <a:prstGeom prst="rect">
                <a:avLst/>
              </a:prstGeom>
              <a:solidFill>
                <a:srgbClr val="4F81BD"/>
              </a:solidFill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rPr>
                  <a:t>Егер</a:t>
                </a:r>
                <a:r>
                  <a:rPr kumimoji="0" lang="kk-KZ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rPr>
                  <a:t> еңбек нәтижесін сандық түрде өлшеу мүмкін болса</a:t>
                </a:r>
                <a:endPara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11" name="Прямая со стрелкой 55"/>
              <p:cNvCxnSpPr>
                <a:cxnSpLocks noChangeShapeType="1"/>
              </p:cNvCxnSpPr>
              <p:nvPr/>
            </p:nvCxnSpPr>
            <p:spPr bwMode="auto">
              <a:xfrm flipH="1" flipV="1">
                <a:off x="3420" y="11230"/>
                <a:ext cx="1230" cy="630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2" name="Прямая со стрелкой 57"/>
              <p:cNvCxnSpPr>
                <a:cxnSpLocks noChangeShapeType="1"/>
              </p:cNvCxnSpPr>
              <p:nvPr/>
            </p:nvCxnSpPr>
            <p:spPr bwMode="auto">
              <a:xfrm flipH="1" flipV="1">
                <a:off x="6912" y="10842"/>
                <a:ext cx="3" cy="772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3" name="Прямая со стрелкой 58"/>
              <p:cNvCxnSpPr>
                <a:cxnSpLocks noChangeShapeType="1"/>
              </p:cNvCxnSpPr>
              <p:nvPr/>
            </p:nvCxnSpPr>
            <p:spPr bwMode="auto">
              <a:xfrm flipH="1">
                <a:off x="4522" y="12367"/>
                <a:ext cx="937" cy="632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4" name="Прямая со стрелкой 59"/>
              <p:cNvCxnSpPr>
                <a:cxnSpLocks noChangeShapeType="1"/>
              </p:cNvCxnSpPr>
              <p:nvPr/>
            </p:nvCxnSpPr>
            <p:spPr bwMode="auto">
              <a:xfrm>
                <a:off x="6397" y="12318"/>
                <a:ext cx="1278" cy="511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Еңбекақы төлеудің мерзімді нысаны мынадай жағдайларда қолданылады: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pSp>
        <p:nvGrpSpPr>
          <p:cNvPr id="61451" name="Group 11"/>
          <p:cNvGrpSpPr>
            <a:grpSpLocks/>
          </p:cNvGrpSpPr>
          <p:nvPr/>
        </p:nvGrpSpPr>
        <p:grpSpPr bwMode="auto">
          <a:xfrm>
            <a:off x="539552" y="1700808"/>
            <a:ext cx="8280920" cy="4680360"/>
            <a:chOff x="1030" y="8740"/>
            <a:chExt cx="9796" cy="5537"/>
          </a:xfrm>
        </p:grpSpPr>
        <p:sp>
          <p:nvSpPr>
            <p:cNvPr id="61452" name="Прямоугольник 53"/>
            <p:cNvSpPr>
              <a:spLocks noChangeArrowheads="1"/>
            </p:cNvSpPr>
            <p:nvPr/>
          </p:nvSpPr>
          <p:spPr bwMode="auto">
            <a:xfrm>
              <a:off x="1091" y="12147"/>
              <a:ext cx="3110" cy="2130"/>
            </a:xfrm>
            <a:prstGeom prst="rect">
              <a:avLst/>
            </a:prstGeom>
            <a:solidFill>
              <a:srgbClr val="4F81BD"/>
            </a:solidFill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Жұмысшыларды дұрыс тарифтендірген кезде, яғни жұмысшының біліктілігі орындалатын жұмыстың разрядына сәйкес келу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61453" name="Group 13"/>
            <p:cNvGrpSpPr>
              <a:grpSpLocks/>
            </p:cNvGrpSpPr>
            <p:nvPr/>
          </p:nvGrpSpPr>
          <p:grpSpPr bwMode="auto">
            <a:xfrm>
              <a:off x="1030" y="8740"/>
              <a:ext cx="9796" cy="5181"/>
              <a:chOff x="1030" y="8740"/>
              <a:chExt cx="9796" cy="5181"/>
            </a:xfrm>
          </p:grpSpPr>
          <p:sp>
            <p:nvSpPr>
              <p:cNvPr id="61454" name="Овал 46"/>
              <p:cNvSpPr>
                <a:spLocks noChangeArrowheads="1"/>
              </p:cNvSpPr>
              <p:nvPr/>
            </p:nvSpPr>
            <p:spPr bwMode="auto">
              <a:xfrm>
                <a:off x="4608" y="11381"/>
                <a:ext cx="2800" cy="937"/>
              </a:xfrm>
              <a:prstGeom prst="ellipse">
                <a:avLst/>
              </a:prstGeom>
              <a:solidFill>
                <a:srgbClr val="4F81BD"/>
              </a:solidFill>
              <a:ln w="25400">
                <a:solidFill>
                  <a:srgbClr val="243F6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Мерзімді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1455" name="Прямоугольник 50"/>
              <p:cNvSpPr>
                <a:spLocks noChangeArrowheads="1"/>
              </p:cNvSpPr>
              <p:nvPr/>
            </p:nvSpPr>
            <p:spPr bwMode="auto">
              <a:xfrm>
                <a:off x="7716" y="12311"/>
                <a:ext cx="3110" cy="1610"/>
              </a:xfrm>
              <a:prstGeom prst="rect">
                <a:avLst/>
              </a:prstGeom>
              <a:solidFill>
                <a:srgbClr val="4F81BD"/>
              </a:solidFill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Жұмысшы өнім шығарудың артуына тікелей әсер ете алмауы </a:t>
                </a:r>
                <a:endPara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1456" name="Прямоугольник 51"/>
              <p:cNvSpPr>
                <a:spLocks noChangeArrowheads="1"/>
              </p:cNvSpPr>
              <p:nvPr/>
            </p:nvSpPr>
            <p:spPr bwMode="auto">
              <a:xfrm>
                <a:off x="5930" y="9202"/>
                <a:ext cx="4385" cy="1756"/>
              </a:xfrm>
              <a:prstGeom prst="rect">
                <a:avLst/>
              </a:prstGeom>
              <a:solidFill>
                <a:srgbClr val="4F81BD"/>
              </a:solidFill>
              <a:ln w="25400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Кесімді бағалауға қажетті шығарылымның көрсеткіштері толық емес</a:t>
                </a:r>
                <a:endPara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1457" name="Прямоугольник 52"/>
              <p:cNvSpPr>
                <a:spLocks noChangeArrowheads="1"/>
              </p:cNvSpPr>
              <p:nvPr/>
            </p:nvSpPr>
            <p:spPr bwMode="auto">
              <a:xfrm>
                <a:off x="1030" y="8740"/>
                <a:ext cx="3110" cy="2495"/>
              </a:xfrm>
              <a:prstGeom prst="rect">
                <a:avLst/>
              </a:prstGeom>
              <a:solidFill>
                <a:srgbClr val="4F81BD"/>
              </a:solidFill>
              <a:ln w="25400">
                <a:solidFill>
                  <a:srgbClr val="243F6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k-KZ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Жұмыс уақытын пайдалануға қатаң бақылау ұйымдастырылған, нақты жұмыспен өтеген уақытына қатаң есеп жүргізіледі</a:t>
                </a:r>
                <a:endPara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61458" name="Прямая со стрелкой 55"/>
              <p:cNvCxnSpPr>
                <a:cxnSpLocks noChangeShapeType="1"/>
              </p:cNvCxnSpPr>
              <p:nvPr/>
            </p:nvCxnSpPr>
            <p:spPr bwMode="auto">
              <a:xfrm flipH="1" flipV="1">
                <a:off x="3420" y="11230"/>
                <a:ext cx="1230" cy="630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1459" name="Прямая со стрелкой 57"/>
              <p:cNvCxnSpPr>
                <a:cxnSpLocks noChangeShapeType="1"/>
              </p:cNvCxnSpPr>
              <p:nvPr/>
            </p:nvCxnSpPr>
            <p:spPr bwMode="auto">
              <a:xfrm flipH="1" flipV="1">
                <a:off x="6912" y="10842"/>
                <a:ext cx="3" cy="772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1460" name="Прямая со стрелкой 58"/>
              <p:cNvCxnSpPr>
                <a:cxnSpLocks noChangeShapeType="1"/>
              </p:cNvCxnSpPr>
              <p:nvPr/>
            </p:nvCxnSpPr>
            <p:spPr bwMode="auto">
              <a:xfrm flipH="1">
                <a:off x="4228" y="12367"/>
                <a:ext cx="1171" cy="206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1461" name="Прямая со стрелкой 59"/>
              <p:cNvCxnSpPr>
                <a:cxnSpLocks noChangeShapeType="1"/>
              </p:cNvCxnSpPr>
              <p:nvPr/>
            </p:nvCxnSpPr>
            <p:spPr bwMode="auto">
              <a:xfrm>
                <a:off x="6416" y="12385"/>
                <a:ext cx="1289" cy="206"/>
              </a:xfrm>
              <a:prstGeom prst="straightConnector1">
                <a:avLst/>
              </a:prstGeom>
              <a:noFill/>
              <a:ln w="28575">
                <a:solidFill>
                  <a:srgbClr val="4579B8"/>
                </a:solidFill>
                <a:round/>
                <a:headEnd/>
                <a:tailEnd type="triangle" w="med" len="med"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79388" y="404664"/>
            <a:ext cx="8785225" cy="844699"/>
          </a:xfrm>
        </p:spPr>
        <p:txBody>
          <a:bodyPr/>
          <a:lstStyle/>
          <a:p>
            <a:r>
              <a:rPr lang="kk-KZ" sz="2800" dirty="0" smtClean="0">
                <a:solidFill>
                  <a:schemeClr val="tx1"/>
                </a:solidFill>
              </a:rPr>
              <a:t>Әлеуметтік-экономикалық жүйедегі негізгі функциялары:</a:t>
            </a:r>
            <a:endParaRPr lang="ru-RU" sz="2800" dirty="0">
              <a:solidFill>
                <a:schemeClr val="tx1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755613" y="1484936"/>
            <a:ext cx="7992783" cy="5184719"/>
            <a:chOff x="1287" y="7932"/>
            <a:chExt cx="10306" cy="8166"/>
          </a:xfrm>
        </p:grpSpPr>
        <p:sp>
          <p:nvSpPr>
            <p:cNvPr id="4101" name="Облачко с текстом: прямоугольное 6"/>
            <p:cNvSpPr>
              <a:spLocks noChangeArrowheads="1"/>
            </p:cNvSpPr>
            <p:nvPr/>
          </p:nvSpPr>
          <p:spPr bwMode="auto">
            <a:xfrm>
              <a:off x="7226" y="7932"/>
              <a:ext cx="4274" cy="2949"/>
            </a:xfrm>
            <a:prstGeom prst="wedgeRectCallout">
              <a:avLst>
                <a:gd name="adj1" fmla="val -46815"/>
                <a:gd name="adj2" fmla="val 65875"/>
              </a:avLst>
            </a:prstGeom>
            <a:solidFill>
              <a:srgbClr val="FFFFFF"/>
            </a:solidFill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Қайта өндіру функциясы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Бұл жұмысшыларды және де олардың отбасыларының мүшелерін, жұмыс күшін, ұрпақта қайта өндіру үшін керекті өмірлік құндылықтармен қамтамасыз ету.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2" name="Облачко с текстом: прямоугольное 7"/>
            <p:cNvSpPr>
              <a:spLocks noChangeArrowheads="1"/>
            </p:cNvSpPr>
            <p:nvPr/>
          </p:nvSpPr>
          <p:spPr bwMode="auto">
            <a:xfrm>
              <a:off x="1380" y="8045"/>
              <a:ext cx="4151" cy="2949"/>
            </a:xfrm>
            <a:prstGeom prst="wedgeRectCallout">
              <a:avLst>
                <a:gd name="adj1" fmla="val 46097"/>
                <a:gd name="adj2" fmla="val 64611"/>
              </a:avLst>
            </a:prstGeom>
            <a:solidFill>
              <a:srgbClr val="FFFFFF"/>
            </a:solidFill>
            <a:ln w="25400">
              <a:solidFill>
                <a:srgbClr val="243F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Ынталандырушы функция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Кәсіпорынның өндірістік шаруашылық қызметінің нәтижесіне және жұмысшының еңбек үлесіне байланысты жалақы белгілеу.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3" name="Овал 8"/>
            <p:cNvSpPr>
              <a:spLocks noChangeArrowheads="1"/>
            </p:cNvSpPr>
            <p:nvPr/>
          </p:nvSpPr>
          <p:spPr bwMode="auto">
            <a:xfrm>
              <a:off x="5031" y="10850"/>
              <a:ext cx="2550" cy="810"/>
            </a:xfrm>
            <a:prstGeom prst="ellipse">
              <a:avLst/>
            </a:prstGeom>
            <a:solidFill>
              <a:srgbClr val="4F81BD"/>
            </a:solidFill>
            <a:ln w="25400">
              <a:solidFill>
                <a:srgbClr val="385D8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Еңбекақы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4" name="Облачко с текстом: прямоугольное 9"/>
            <p:cNvSpPr>
              <a:spLocks noChangeArrowheads="1"/>
            </p:cNvSpPr>
            <p:nvPr/>
          </p:nvSpPr>
          <p:spPr bwMode="auto">
            <a:xfrm>
              <a:off x="1287" y="12828"/>
              <a:ext cx="3274" cy="3270"/>
            </a:xfrm>
            <a:prstGeom prst="wedgeRectCallout">
              <a:avLst>
                <a:gd name="adj1" fmla="val 69676"/>
                <a:gd name="adj2" fmla="val -72269"/>
              </a:avLst>
            </a:prstGeom>
            <a:solidFill>
              <a:srgbClr val="FFFFFF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Өлшеу-бөлу функциясы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Жалақы арқылы оның еңбек үлесіне сәйкес өндіріс процесінің әрбір қатысушысына тұтыну қорындағы жеке бөлігін анықтау</a:t>
              </a: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.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5" name="Облачко с текстом: прямоугольное 10"/>
            <p:cNvSpPr>
              <a:spLocks noChangeArrowheads="1"/>
            </p:cNvSpPr>
            <p:nvPr/>
          </p:nvSpPr>
          <p:spPr bwMode="auto">
            <a:xfrm>
              <a:off x="8170" y="12052"/>
              <a:ext cx="3423" cy="3932"/>
            </a:xfrm>
            <a:prstGeom prst="wedgeRectCallout">
              <a:avLst>
                <a:gd name="adj1" fmla="val -71875"/>
                <a:gd name="adj2" fmla="val -72944"/>
              </a:avLst>
            </a:prstGeom>
            <a:solidFill>
              <a:srgbClr val="FFFFFF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Ресурстік-шығарушы функция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Еңбек ресурстарын аймақтар, салалар, кәсіпорындар бойынша таратуды тиімді үйлестіру</a:t>
              </a: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.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06" name="Облачко с текстом: прямоугольное 11"/>
            <p:cNvSpPr>
              <a:spLocks noChangeArrowheads="1"/>
            </p:cNvSpPr>
            <p:nvPr/>
          </p:nvSpPr>
          <p:spPr bwMode="auto">
            <a:xfrm>
              <a:off x="4908" y="12092"/>
              <a:ext cx="3064" cy="3892"/>
            </a:xfrm>
            <a:prstGeom prst="wedgeRectCallout">
              <a:avLst>
                <a:gd name="adj1" fmla="val -14833"/>
                <a:gd name="adj2" fmla="val -64838"/>
              </a:avLst>
            </a:prstGeom>
            <a:solidFill>
              <a:srgbClr val="FFFFFF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Төлем қабілеті бар халық сұранысын қалыптастыру функциясы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сатып алушылардың ақша құралдарымен қамтамасыз етілген тұтыну көрінісінің формасы құру</a:t>
              </a:r>
              <a:r>
                <a:rPr kumimoji="0" lang="kk-K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.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893762" y="1052736"/>
            <a:ext cx="7494661" cy="4896544"/>
            <a:chOff x="1407" y="4460"/>
            <a:chExt cx="9040" cy="4337"/>
          </a:xfrm>
        </p:grpSpPr>
        <p:sp>
          <p:nvSpPr>
            <p:cNvPr id="5125" name="Овал 68"/>
            <p:cNvSpPr>
              <a:spLocks noChangeArrowheads="1"/>
            </p:cNvSpPr>
            <p:nvPr/>
          </p:nvSpPr>
          <p:spPr bwMode="auto">
            <a:xfrm>
              <a:off x="3846" y="4460"/>
              <a:ext cx="4343" cy="1120"/>
            </a:xfrm>
            <a:prstGeom prst="ellipse">
              <a:avLst/>
            </a:pr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Жалақы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6" name="Стрелка: влево-вверх 69"/>
            <p:cNvSpPr>
              <a:spLocks/>
            </p:cNvSpPr>
            <p:nvPr/>
          </p:nvSpPr>
          <p:spPr bwMode="auto">
            <a:xfrm rot="13322860">
              <a:off x="5160" y="5583"/>
              <a:ext cx="1587" cy="1045"/>
            </a:xfrm>
            <a:custGeom>
              <a:avLst/>
              <a:gdLst>
                <a:gd name="T0" fmla="*/ 0 w 495300"/>
                <a:gd name="T1" fmla="*/ 357188 h 476250"/>
                <a:gd name="T2" fmla="*/ 119063 w 495300"/>
                <a:gd name="T3" fmla="*/ 238125 h 476250"/>
                <a:gd name="T4" fmla="*/ 119063 w 495300"/>
                <a:gd name="T5" fmla="*/ 297656 h 476250"/>
                <a:gd name="T6" fmla="*/ 316706 w 495300"/>
                <a:gd name="T7" fmla="*/ 297656 h 476250"/>
                <a:gd name="T8" fmla="*/ 316706 w 495300"/>
                <a:gd name="T9" fmla="*/ 119063 h 476250"/>
                <a:gd name="T10" fmla="*/ 257175 w 495300"/>
                <a:gd name="T11" fmla="*/ 119063 h 476250"/>
                <a:gd name="T12" fmla="*/ 376238 w 495300"/>
                <a:gd name="T13" fmla="*/ 0 h 476250"/>
                <a:gd name="T14" fmla="*/ 495300 w 495300"/>
                <a:gd name="T15" fmla="*/ 119063 h 476250"/>
                <a:gd name="T16" fmla="*/ 435769 w 495300"/>
                <a:gd name="T17" fmla="*/ 119063 h 476250"/>
                <a:gd name="T18" fmla="*/ 435769 w 495300"/>
                <a:gd name="T19" fmla="*/ 416719 h 476250"/>
                <a:gd name="T20" fmla="*/ 119063 w 495300"/>
                <a:gd name="T21" fmla="*/ 416719 h 476250"/>
                <a:gd name="T22" fmla="*/ 119063 w 495300"/>
                <a:gd name="T23" fmla="*/ 476250 h 476250"/>
                <a:gd name="T24" fmla="*/ 0 w 495300"/>
                <a:gd name="T25" fmla="*/ 357188 h 476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95300" h="476250">
                  <a:moveTo>
                    <a:pt x="0" y="357188"/>
                  </a:moveTo>
                  <a:lnTo>
                    <a:pt x="119063" y="238125"/>
                  </a:lnTo>
                  <a:lnTo>
                    <a:pt x="119063" y="297656"/>
                  </a:lnTo>
                  <a:lnTo>
                    <a:pt x="316706" y="297656"/>
                  </a:lnTo>
                  <a:lnTo>
                    <a:pt x="316706" y="119063"/>
                  </a:lnTo>
                  <a:lnTo>
                    <a:pt x="257175" y="119063"/>
                  </a:lnTo>
                  <a:lnTo>
                    <a:pt x="376238" y="0"/>
                  </a:lnTo>
                  <a:lnTo>
                    <a:pt x="495300" y="119063"/>
                  </a:lnTo>
                  <a:lnTo>
                    <a:pt x="435769" y="119063"/>
                  </a:lnTo>
                  <a:lnTo>
                    <a:pt x="435769" y="416719"/>
                  </a:lnTo>
                  <a:lnTo>
                    <a:pt x="119063" y="416719"/>
                  </a:lnTo>
                  <a:lnTo>
                    <a:pt x="119063" y="476250"/>
                  </a:lnTo>
                  <a:lnTo>
                    <a:pt x="0" y="357188"/>
                  </a:lnTo>
                  <a:close/>
                </a:path>
              </a:pathLst>
            </a:custGeom>
            <a:solidFill>
              <a:srgbClr val="4F81BD"/>
            </a:solidFill>
            <a:ln w="25400">
              <a:solidFill>
                <a:srgbClr val="243F6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7" name="Надпись 70"/>
            <p:cNvSpPr txBox="1">
              <a:spLocks noChangeArrowheads="1"/>
            </p:cNvSpPr>
            <p:nvPr/>
          </p:nvSpPr>
          <p:spPr bwMode="auto">
            <a:xfrm>
              <a:off x="1407" y="6377"/>
              <a:ext cx="3990" cy="24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Негізгі: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2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жұмыс</a:t>
              </a:r>
              <a:r>
                <a:rPr kumimoji="0" lang="kk-KZ" sz="20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уақытында орындалған барлық төлемдер жатады.</a:t>
              </a:r>
              <a:endPara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128" name="Надпись 71"/>
            <p:cNvSpPr txBox="1">
              <a:spLocks noChangeArrowheads="1"/>
            </p:cNvSpPr>
            <p:nvPr/>
          </p:nvSpPr>
          <p:spPr bwMode="auto">
            <a:xfrm>
              <a:off x="6267" y="6357"/>
              <a:ext cx="4180" cy="244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Қосымша:</a:t>
              </a:r>
            </a:p>
            <a:p>
              <a:pPr marL="457200" marR="563563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k-KZ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жұмыс уақытынан тыс төленетін барлық</a:t>
              </a:r>
              <a:r>
                <a:rPr kumimoji="0" lang="kk-KZ" sz="2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  ақы түрлері жатады. 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200" dirty="0" smtClean="0">
                <a:solidFill>
                  <a:schemeClr val="tx1"/>
                </a:solidFill>
              </a:rPr>
              <a:t>Тапсырма: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500063" y="1785938"/>
            <a:ext cx="8229600" cy="4811712"/>
          </a:xfrm>
        </p:spPr>
        <p:txBody>
          <a:bodyPr/>
          <a:lstStyle/>
          <a:p>
            <a:pPr marL="514350" indent="-514350" algn="just">
              <a:buFont typeface="Wingdings" pitchFamily="2" charset="2"/>
              <a:buNone/>
            </a:pPr>
            <a:endParaRPr lang="kk-KZ" sz="2400" dirty="0" smtClean="0"/>
          </a:p>
          <a:p>
            <a:pPr marL="514350" indent="-514350" algn="just">
              <a:buNone/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Қазіргі заманғы жетілдіру жолдары</a:t>
            </a:r>
          </a:p>
          <a:p>
            <a:pPr marL="514350" indent="-514350" algn="just">
              <a:buNone/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Шет елдерде еңбек ақының әртүрлі жүйелерін қолданудың тәжірибесі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Wingdings" pitchFamily="2" charset="2"/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kk-KZ" dirty="0" smtClean="0"/>
              <a:t>Есеп:</a:t>
            </a:r>
            <a:endParaRPr lang="ru-RU" dirty="0" smtClean="0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827584" y="2147082"/>
            <a:ext cx="770485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Жұмысшының жалақысын анықта. Күніне 8 сағаттан 25 күн бекітілген. Сағаттық тариф қойылымы 500 тг/сағат, факт бойынша 170 сағат орындаған. Сыйақы – 20%.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420938"/>
            <a:ext cx="8713787" cy="2887662"/>
          </a:xfrm>
        </p:spPr>
        <p:txBody>
          <a:bodyPr/>
          <a:lstStyle/>
          <a:p>
            <a:pPr eaLnBrk="1" hangingPunct="1"/>
            <a:r>
              <a:rPr lang="ru-RU" sz="6000" smtClean="0">
                <a:solidFill>
                  <a:srgbClr val="FF0000"/>
                </a:solidFill>
              </a:rPr>
              <a:t>Көңіл қойып тыңдағандарыңызға рахмет!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5">
  <a:themeElements>
    <a:clrScheme name="Тема Office 2">
      <a:dk1>
        <a:srgbClr val="000000"/>
      </a:dk1>
      <a:lt1>
        <a:srgbClr val="FFFFFF"/>
      </a:lt1>
      <a:dk2>
        <a:srgbClr val="632769"/>
      </a:dk2>
      <a:lt2>
        <a:srgbClr val="DDDDDD"/>
      </a:lt2>
      <a:accent1>
        <a:srgbClr val="8B8DE1"/>
      </a:accent1>
      <a:accent2>
        <a:srgbClr val="FF997D"/>
      </a:accent2>
      <a:accent3>
        <a:srgbClr val="FFFFFF"/>
      </a:accent3>
      <a:accent4>
        <a:srgbClr val="000000"/>
      </a:accent4>
      <a:accent5>
        <a:srgbClr val="C4C5EE"/>
      </a:accent5>
      <a:accent6>
        <a:srgbClr val="E78A71"/>
      </a:accent6>
      <a:hlink>
        <a:srgbClr val="58AFD2"/>
      </a:hlink>
      <a:folHlink>
        <a:srgbClr val="BFDF63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2567</TotalTime>
  <Words>305</Words>
  <Application>Microsoft Office PowerPoint</Application>
  <PresentationFormat>Экран (4:3)</PresentationFormat>
  <Paragraphs>52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Тема5</vt:lpstr>
      <vt:lpstr>Image</vt:lpstr>
      <vt:lpstr>Слайд 1</vt:lpstr>
      <vt:lpstr>Слайд 2</vt:lpstr>
      <vt:lpstr> Еңбекақы төлеудің кесімді нысаны келесі жағдайларда қолданылу тиімді саналады: </vt:lpstr>
      <vt:lpstr> Еңбекақы төлеудің мерзімді нысаны мынадай жағдайларда қолданылады: </vt:lpstr>
      <vt:lpstr>Әлеуметтік-экономикалық жүйедегі негізгі функциялары:</vt:lpstr>
      <vt:lpstr>Слайд 6</vt:lpstr>
      <vt:lpstr>Тапсырма:</vt:lpstr>
      <vt:lpstr>Есеп:</vt:lpstr>
      <vt:lpstr>Көңіл қойып тыңдағандарыңызға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Маша</dc:creator>
  <cp:lastModifiedBy>WORK</cp:lastModifiedBy>
  <cp:revision>193</cp:revision>
  <dcterms:created xsi:type="dcterms:W3CDTF">2010-04-13T13:23:49Z</dcterms:created>
  <dcterms:modified xsi:type="dcterms:W3CDTF">2020-02-26T17:48:28Z</dcterms:modified>
</cp:coreProperties>
</file>